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300" r:id="rId2"/>
    <p:sldId id="292" r:id="rId3"/>
    <p:sldId id="301" r:id="rId4"/>
    <p:sldId id="297" r:id="rId5"/>
    <p:sldId id="295" r:id="rId6"/>
    <p:sldId id="290" r:id="rId7"/>
    <p:sldId id="291" r:id="rId8"/>
    <p:sldId id="270" r:id="rId9"/>
    <p:sldId id="299" r:id="rId10"/>
    <p:sldId id="298" r:id="rId11"/>
  </p:sldIdLst>
  <p:sldSz cx="9144000" cy="6858000" type="screen4x3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599"/>
    <a:srgbClr val="589A38"/>
    <a:srgbClr val="7690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934" autoAdjust="0"/>
    <p:restoredTop sz="86475" autoAdjust="0"/>
  </p:normalViewPr>
  <p:slideViewPr>
    <p:cSldViewPr>
      <p:cViewPr varScale="1">
        <p:scale>
          <a:sx n="67" d="100"/>
          <a:sy n="67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202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203" y="0"/>
            <a:ext cx="3079202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75" y="4862016"/>
            <a:ext cx="5683914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9202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203" y="9720755"/>
            <a:ext cx="3079202" cy="5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D8AE020-096C-4356-B48C-1ED70C6D3B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95318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E020-096C-4356-B48C-1ED70C6D3BF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99147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A73BF-FBA4-495B-970F-6552A0FC7C5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4888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Projekt vom BMBF mit 14 Mio. gefördert. Projektlauzeit: April 2009 – Dezember 2012.</a:t>
            </a:r>
          </a:p>
          <a:p>
            <a:endParaRPr lang="de-DE" dirty="0" smtClean="0"/>
          </a:p>
          <a:p>
            <a:r>
              <a:rPr lang="de-DE" dirty="0" smtClean="0"/>
              <a:t>Zu 1) Projekt soll es ermöglichen alle Daten die bei LU anfallen (z.B. Maschine, Fläche, </a:t>
            </a:r>
            <a:r>
              <a:rPr lang="de-DE" dirty="0" err="1" smtClean="0"/>
              <a:t>Erntegut</a:t>
            </a:r>
            <a:r>
              <a:rPr lang="de-DE" dirty="0" smtClean="0"/>
              <a:t>, Mitarbeiter, Waage) verknüpfbar zu machen.</a:t>
            </a:r>
          </a:p>
          <a:p>
            <a:endParaRPr lang="de-DE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Aber auch logistische Planung von </a:t>
            </a:r>
            <a:r>
              <a:rPr lang="de-DE" sz="1200" dirty="0" err="1" smtClean="0"/>
              <a:t>Abfuhrketten</a:t>
            </a:r>
            <a:r>
              <a:rPr lang="de-DE" sz="1200" dirty="0" smtClean="0"/>
              <a:t>, sprich das Flottenmanagement sind ein Teil des Projektes.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A73BF-FBA4-495B-970F-6552A0FC7C5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4888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19687" cy="3838575"/>
          </a:xfrm>
          <a:ln/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5AFDA-80A6-48DF-8DD5-33FB78C62051}" type="slidenum">
              <a:rPr lang="de-DE" smtClean="0"/>
              <a:pPr/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Weg von Insellösungen! „Zwangsverheiratung“ mit nur einer Farbe muss ein Ende haben!</a:t>
            </a:r>
          </a:p>
          <a:p>
            <a:r>
              <a:rPr lang="de-DE" dirty="0" smtClean="0"/>
              <a:t>Aber</a:t>
            </a:r>
            <a:r>
              <a:rPr lang="de-DE" baseline="0" dirty="0" smtClean="0"/>
              <a:t> n</a:t>
            </a:r>
            <a:r>
              <a:rPr lang="de-DE" dirty="0" smtClean="0"/>
              <a:t>ach Projektende wird man evtl. 3 Lösungen zur Datenkommunikation haben (geschlossenes John Deere-System, geschlossenes Claas-System, offenes System der CCI-Mitglieder (Krone, Amazone, Rauch, </a:t>
            </a:r>
            <a:r>
              <a:rPr lang="de-DE" dirty="0" err="1" smtClean="0"/>
              <a:t>Lemken</a:t>
            </a:r>
            <a:r>
              <a:rPr lang="de-DE" dirty="0" smtClean="0"/>
              <a:t>, Grimme, Kuhn) 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E020-096C-4356-B48C-1ED70C6D3BF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35279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1)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z.B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Navigationssystem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FieldNav, Fa. Lacos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3)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einmal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aufgenommene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Schlagdaten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stehen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immer</a:t>
            </a:r>
            <a:r>
              <a:rPr lang="fr-CA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wieder</a:t>
            </a:r>
            <a:r>
              <a:rPr lang="fr-CA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zur</a:t>
            </a:r>
            <a:r>
              <a:rPr lang="fr-CA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Verfügung</a:t>
            </a:r>
            <a:r>
              <a:rPr lang="fr-CA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(Slogan Real: « </a:t>
            </a:r>
            <a:r>
              <a:rPr lang="fr-CA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Einmal</a:t>
            </a:r>
            <a:r>
              <a:rPr lang="fr-CA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hin</a:t>
            </a:r>
            <a:r>
              <a:rPr lang="fr-CA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fr-CA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alles</a:t>
            </a:r>
            <a:r>
              <a:rPr lang="fr-CA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drin</a:t>
            </a:r>
            <a:r>
              <a:rPr lang="fr-CA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 » )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A73BF-FBA4-495B-970F-6552A0FC7C5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4888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 LU und LDW interaktive Demonstrationen, was mit iGreen schon funktioniert.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E020-096C-4356-B48C-1ED70C6D3BF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58914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Neben den mitgebrachten Anbaugeräten können auch betriebseigene </a:t>
            </a:r>
            <a:r>
              <a:rPr kumimoji="0" lang="de-DE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Geräte eingesetzt werden. Interessant ist hier die Aufzeichnungsmöglichkeit von Daten bei ISOBUS-Geräten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E020-096C-4356-B48C-1ED70C6D3BF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IIS = Kompetenzzentrum innovative Informationssysteme der FH Bingen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E020-096C-4356-B48C-1ED70C6D3BF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05892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A73BF-FBA4-495B-970F-6552A0FC7C59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88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1646F-498E-4F93-B7A8-798191B522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ACA32-DAA0-4424-8E8A-D53892616A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C2AFC-0DA7-498A-A40E-D4967D85B7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557213"/>
            <a:ext cx="79422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42262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Erstens</a:t>
            </a:r>
          </a:p>
          <a:p>
            <a:pPr lvl="1"/>
            <a:r>
              <a:rPr lang="de-DE" smtClean="0"/>
              <a:t>Zweitens</a:t>
            </a:r>
          </a:p>
          <a:p>
            <a:pPr lvl="2"/>
            <a:r>
              <a:rPr lang="de-DE" smtClean="0"/>
              <a:t>Drittens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3AB5B35D-6F7E-4FB3-9123-FD5D9006DC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" name="Picture 17" descr="halm_balken_27"/>
          <p:cNvPicPr>
            <a:picLocks noChangeAspect="1" noChangeArrowheads="1"/>
          </p:cNvPicPr>
          <p:nvPr/>
        </p:nvPicPr>
        <p:blipFill>
          <a:blip r:embed="rId5" cstate="print"/>
          <a:srcRect l="1949" t="-6140"/>
          <a:stretch>
            <a:fillRect/>
          </a:stretch>
        </p:blipFill>
        <p:spPr bwMode="auto">
          <a:xfrm>
            <a:off x="0" y="0"/>
            <a:ext cx="9109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11188" y="1698625"/>
            <a:ext cx="7942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de-DE" sz="16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emf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wmf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23" Type="http://schemas.openxmlformats.org/officeDocument/2006/relationships/image" Target="../media/image27.jpe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emf"/><Relationship Id="rId22" Type="http://schemas.openxmlformats.org/officeDocument/2006/relationships/image" Target="../media/image26.png"/><Relationship Id="rId27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10" Type="http://schemas.openxmlformats.org/officeDocument/2006/relationships/image" Target="../media/image6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3" t="34789" r="14027" b="16033"/>
          <a:stretch/>
        </p:blipFill>
        <p:spPr>
          <a:xfrm>
            <a:off x="817429" y="2924944"/>
            <a:ext cx="7532915" cy="298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16116" y="1271290"/>
            <a:ext cx="307079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8" name="Picture 4" descr="iGreen_logo_cmyk_b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4" y="0"/>
            <a:ext cx="3411127" cy="241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609943" y="116268"/>
            <a:ext cx="1534776" cy="6682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Textfeld 3"/>
          <p:cNvSpPr txBox="1">
            <a:spLocks noChangeArrowheads="1"/>
          </p:cNvSpPr>
          <p:nvPr/>
        </p:nvSpPr>
        <p:spPr bwMode="auto">
          <a:xfrm>
            <a:off x="1979613" y="6258243"/>
            <a:ext cx="655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400" dirty="0" smtClean="0"/>
              <a:t>LU </a:t>
            </a:r>
            <a:r>
              <a:rPr lang="de-DE" sz="1400" dirty="0"/>
              <a:t>Lohnunternehmer Service GmbH, Suthfeld-Riehe</a:t>
            </a:r>
            <a:endParaRPr lang="de-DE" sz="16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71600" y="1321197"/>
            <a:ext cx="7272808" cy="174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 err="1" smtClean="0">
                <a:ea typeface="ＭＳ Ｐゴシック" pitchFamily="34" charset="-128"/>
              </a:rPr>
              <a:t>Intelligente</a:t>
            </a:r>
            <a:r>
              <a:rPr lang="en-US" sz="2200" b="1" dirty="0" smtClean="0">
                <a:ea typeface="ＭＳ Ｐゴシック" pitchFamily="34" charset="-128"/>
              </a:rPr>
              <a:t> </a:t>
            </a:r>
            <a:r>
              <a:rPr lang="en-US" sz="2200" b="1" dirty="0" err="1" smtClean="0">
                <a:ea typeface="ＭＳ Ｐゴシック" pitchFamily="34" charset="-128"/>
              </a:rPr>
              <a:t>Wissenstechnologien</a:t>
            </a:r>
            <a:r>
              <a:rPr lang="en-US" sz="2200" b="1" dirty="0" smtClean="0">
                <a:ea typeface="ＭＳ Ｐゴシック" pitchFamily="34" charset="-128"/>
              </a:rPr>
              <a:t/>
            </a:r>
            <a:br>
              <a:rPr lang="en-US" sz="2200" b="1" dirty="0" smtClean="0">
                <a:ea typeface="ＭＳ Ｐゴシック" pitchFamily="34" charset="-128"/>
              </a:rPr>
            </a:br>
            <a:r>
              <a:rPr lang="en-US" sz="2200" b="1" dirty="0" err="1" smtClean="0">
                <a:ea typeface="ＭＳ Ｐゴシック" pitchFamily="34" charset="-128"/>
              </a:rPr>
              <a:t>für</a:t>
            </a:r>
            <a:r>
              <a:rPr lang="en-US" sz="2200" b="1" dirty="0" smtClean="0">
                <a:ea typeface="ＭＳ Ｐゴシック" pitchFamily="34" charset="-128"/>
              </a:rPr>
              <a:t> das </a:t>
            </a:r>
            <a:r>
              <a:rPr lang="en-US" sz="2200" b="1" dirty="0" err="1" smtClean="0">
                <a:ea typeface="ＭＳ Ｐゴシック" pitchFamily="34" charset="-128"/>
              </a:rPr>
              <a:t>öffentlich</a:t>
            </a:r>
            <a:r>
              <a:rPr lang="en-US" sz="2200" b="1" dirty="0" smtClean="0">
                <a:ea typeface="ＭＳ Ｐゴシック" pitchFamily="34" charset="-128"/>
              </a:rPr>
              <a:t>-private</a:t>
            </a:r>
            <a:br>
              <a:rPr lang="en-US" sz="2200" b="1" dirty="0" smtClean="0">
                <a:ea typeface="ＭＳ Ｐゴシック" pitchFamily="34" charset="-128"/>
              </a:rPr>
            </a:br>
            <a:r>
              <a:rPr lang="en-US" sz="2200" b="1" dirty="0" err="1" smtClean="0">
                <a:ea typeface="ＭＳ Ｐゴシック" pitchFamily="34" charset="-128"/>
              </a:rPr>
              <a:t>Wissensmanagement</a:t>
            </a:r>
            <a:r>
              <a:rPr lang="en-US" sz="2200" b="1" dirty="0" smtClean="0">
                <a:ea typeface="ＭＳ Ｐゴシック" pitchFamily="34" charset="-128"/>
              </a:rPr>
              <a:t> </a:t>
            </a:r>
            <a:r>
              <a:rPr lang="en-US" sz="2200" b="1" dirty="0" err="1" smtClean="0">
                <a:ea typeface="ＭＳ Ｐゴシック" pitchFamily="34" charset="-128"/>
              </a:rPr>
              <a:t>im</a:t>
            </a:r>
            <a:r>
              <a:rPr lang="en-US" sz="2200" b="1" dirty="0" smtClean="0">
                <a:ea typeface="ＭＳ Ｐゴシック" pitchFamily="34" charset="-128"/>
              </a:rPr>
              <a:t/>
            </a:r>
            <a:br>
              <a:rPr lang="en-US" sz="2200" b="1" dirty="0" smtClean="0">
                <a:ea typeface="ＭＳ Ｐゴシック" pitchFamily="34" charset="-128"/>
              </a:rPr>
            </a:br>
            <a:r>
              <a:rPr lang="en-US" sz="2200" b="1" dirty="0" err="1" smtClean="0">
                <a:ea typeface="ＭＳ Ｐゴシック" pitchFamily="34" charset="-128"/>
              </a:rPr>
              <a:t>Agrarbereich</a:t>
            </a:r>
            <a:endParaRPr lang="en-US" sz="2200" b="1" dirty="0" smtClean="0">
              <a:ea typeface="ＭＳ Ｐゴシック" pitchFamily="34" charset="-128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884" y="5971223"/>
            <a:ext cx="21701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326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0868" y="332656"/>
            <a:ext cx="8075588" cy="855216"/>
          </a:xfrm>
        </p:spPr>
        <p:txBody>
          <a:bodyPr/>
          <a:lstStyle/>
          <a:p>
            <a:pPr eaLnBrk="1" hangingPunct="1"/>
            <a:r>
              <a:rPr lang="de-DE" sz="2800" b="1" dirty="0" smtClean="0"/>
              <a:t>Fazit</a:t>
            </a:r>
            <a:r>
              <a:rPr lang="de-DE" sz="2800" b="1" dirty="0"/>
              <a:t> </a:t>
            </a:r>
            <a:r>
              <a:rPr lang="de-DE" sz="2800" b="1" dirty="0" smtClean="0"/>
              <a:t> II – Vorteile für den LU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4688" y="875734"/>
            <a:ext cx="8712968" cy="511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de-DE" sz="2400" b="1" kern="0" dirty="0" smtClean="0">
                <a:latin typeface="+mn-lt"/>
                <a:cs typeface="+mn-cs"/>
              </a:rPr>
              <a:t>Aktualisierung </a:t>
            </a:r>
            <a:r>
              <a:rPr lang="de-DE" sz="2400" b="1" kern="0" dirty="0">
                <a:latin typeface="+mn-lt"/>
                <a:cs typeface="+mn-cs"/>
              </a:rPr>
              <a:t>der </a:t>
            </a:r>
            <a:r>
              <a:rPr lang="de-DE" sz="2400" b="1" kern="0" dirty="0" smtClean="0">
                <a:latin typeface="+mn-lt"/>
                <a:cs typeface="+mn-cs"/>
              </a:rPr>
              <a:t>Schlagdaten: </a:t>
            </a:r>
            <a:r>
              <a:rPr lang="de-DE" sz="2400" kern="0" dirty="0" smtClean="0">
                <a:latin typeface="+mn-lt"/>
                <a:cs typeface="+mn-cs"/>
              </a:rPr>
              <a:t>LU übernimmt  geänderte Schlagdaten</a:t>
            </a:r>
            <a:endParaRPr lang="de-DE" sz="2400" kern="0" dirty="0">
              <a:latin typeface="+mn-lt"/>
              <a:cs typeface="+mn-cs"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de-DE" sz="2400" b="1" kern="0" dirty="0" smtClean="0">
                <a:latin typeface="+mn-lt"/>
                <a:cs typeface="+mn-cs"/>
              </a:rPr>
              <a:t>Kosteneinsparung:</a:t>
            </a:r>
            <a:r>
              <a:rPr lang="de-DE" sz="2400" kern="0" dirty="0" smtClean="0">
                <a:latin typeface="+mn-lt"/>
                <a:cs typeface="+mn-cs"/>
              </a:rPr>
              <a:t> Genaue Schlagdaten = Optimierung </a:t>
            </a:r>
            <a:r>
              <a:rPr lang="de-DE" sz="2400" kern="0" dirty="0">
                <a:latin typeface="+mn-lt"/>
                <a:cs typeface="+mn-cs"/>
              </a:rPr>
              <a:t>des </a:t>
            </a:r>
            <a:r>
              <a:rPr lang="de-DE" sz="2400" kern="0" dirty="0" smtClean="0">
                <a:latin typeface="+mn-lt"/>
                <a:cs typeface="+mn-cs"/>
              </a:rPr>
              <a:t>Betriebsmitteleinsatzes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de-DE" sz="2400" b="1" kern="0" dirty="0" smtClean="0">
                <a:latin typeface="+mn-lt"/>
                <a:cs typeface="+mn-cs"/>
              </a:rPr>
              <a:t>Applikation: „punktgenau“: </a:t>
            </a:r>
            <a:r>
              <a:rPr lang="de-DE" sz="2400" kern="0" dirty="0" smtClean="0">
                <a:latin typeface="+mn-lt"/>
                <a:cs typeface="+mn-cs"/>
              </a:rPr>
              <a:t>LU liefert digitale Dokumentation für Nachweispflicht des Kunden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de-DE" sz="2400" b="1" kern="0" dirty="0" smtClean="0">
                <a:latin typeface="+mn-lt"/>
                <a:cs typeface="+mn-cs"/>
              </a:rPr>
              <a:t>Ertragskarten: </a:t>
            </a:r>
            <a:r>
              <a:rPr lang="de-DE" sz="2400" kern="0" dirty="0" smtClean="0">
                <a:latin typeface="+mn-lt"/>
                <a:cs typeface="+mn-cs"/>
              </a:rPr>
              <a:t>LU hält </a:t>
            </a:r>
            <a:r>
              <a:rPr lang="de-DE" sz="2400" kern="0" dirty="0">
                <a:latin typeface="+mn-lt"/>
                <a:cs typeface="+mn-cs"/>
              </a:rPr>
              <a:t>ausgewertete teilflächenspezifische Ertragsdaten </a:t>
            </a:r>
            <a:r>
              <a:rPr lang="de-DE" sz="2400" kern="0" dirty="0" smtClean="0">
                <a:latin typeface="+mn-lt"/>
                <a:cs typeface="+mn-cs"/>
              </a:rPr>
              <a:t>bereit</a:t>
            </a:r>
            <a:endParaRPr lang="de-DE" sz="2400" kern="0" dirty="0">
              <a:latin typeface="+mn-lt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de-DE" sz="2400" b="1" kern="0" dirty="0" smtClean="0">
                <a:latin typeface="+mn-lt"/>
                <a:cs typeface="+mn-cs"/>
              </a:rPr>
              <a:t>Teilflächenspezifische Applikation:  </a:t>
            </a:r>
            <a:r>
              <a:rPr lang="de-DE" sz="2400" kern="0" dirty="0" smtClean="0">
                <a:latin typeface="+mn-lt"/>
                <a:cs typeface="+mn-cs"/>
              </a:rPr>
              <a:t>Geld sparen durch Übernahme </a:t>
            </a:r>
            <a:r>
              <a:rPr lang="de-DE" sz="2400" kern="0" dirty="0">
                <a:latin typeface="+mn-lt"/>
                <a:cs typeface="+mn-cs"/>
              </a:rPr>
              <a:t>der Ertragsdaten </a:t>
            </a:r>
            <a:r>
              <a:rPr lang="de-DE" sz="2400" kern="0" dirty="0" smtClean="0">
                <a:latin typeface="+mn-lt"/>
                <a:cs typeface="+mn-cs"/>
              </a:rPr>
              <a:t>für Dünger- und PSM-Ausbringung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de-DE" sz="2200" kern="0" dirty="0">
              <a:latin typeface="+mn-lt"/>
              <a:cs typeface="+mn-cs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endParaRPr lang="de-DE" sz="1200" kern="0" dirty="0">
              <a:latin typeface="+mn-lt"/>
              <a:cs typeface="+mn-cs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de-DE" sz="1200" kern="0" dirty="0">
              <a:latin typeface="+mn-lt"/>
              <a:cs typeface="+mn-cs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</a:pPr>
            <a:endParaRPr lang="de-DE" sz="2400" kern="0" dirty="0">
              <a:latin typeface="+mn-lt"/>
              <a:cs typeface="+mn-cs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endParaRPr lang="de-DE" sz="2400" kern="0" dirty="0">
              <a:latin typeface="+mn-lt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endParaRPr lang="de-DE" sz="2400" kern="0" dirty="0">
              <a:latin typeface="+mn-lt"/>
              <a:cs typeface="+mn-cs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endParaRPr lang="de-DE" sz="2400" kern="0" dirty="0">
              <a:latin typeface="+mn-lt"/>
              <a:cs typeface="+mn-cs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endParaRPr lang="de-DE" sz="2400" kern="0" dirty="0">
              <a:latin typeface="+mn-lt"/>
              <a:cs typeface="+mn-cs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endParaRPr lang="de-DE" sz="2400" kern="0" dirty="0">
              <a:latin typeface="+mn-lt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834063"/>
            <a:ext cx="21701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548248" y="6092825"/>
            <a:ext cx="64808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400" dirty="0" smtClean="0"/>
              <a:t>LU  Lohnunternehmen Service GmbH, </a:t>
            </a:r>
            <a:r>
              <a:rPr lang="de-DE" sz="1400" dirty="0" err="1"/>
              <a:t>Suthfeld</a:t>
            </a:r>
            <a:r>
              <a:rPr lang="de-DE" sz="1400" dirty="0"/>
              <a:t>-Riehe</a:t>
            </a:r>
          </a:p>
        </p:txBody>
      </p:sp>
    </p:spTree>
    <p:extLst>
      <p:ext uri="{BB962C8B-B14F-4D97-AF65-F5344CB8AC3E}">
        <p14:creationId xmlns:p14="http://schemas.microsoft.com/office/powerpoint/2010/main" xmlns="" val="251253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0868" y="476672"/>
            <a:ext cx="7942263" cy="711200"/>
          </a:xfrm>
        </p:spPr>
        <p:txBody>
          <a:bodyPr/>
          <a:lstStyle/>
          <a:p>
            <a:pPr eaLnBrk="1" hangingPunct="1"/>
            <a:r>
              <a:rPr lang="de-DE" sz="2800" b="1" dirty="0" smtClean="0"/>
              <a:t>Was ist </a:t>
            </a:r>
            <a:r>
              <a:rPr lang="de-DE" sz="2800" b="1" dirty="0" err="1" smtClean="0"/>
              <a:t>iGreen</a:t>
            </a:r>
            <a:r>
              <a:rPr lang="de-DE" sz="2800" b="1" dirty="0" smtClean="0"/>
              <a:t>?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536" y="1052736"/>
            <a:ext cx="8280474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de-DE" sz="2400" kern="0" dirty="0" smtClean="0">
                <a:latin typeface="+mn-lt"/>
                <a:cs typeface="+mn-cs"/>
              </a:rPr>
              <a:t>Forschungsprojekt im Bereich der Informations- und Kommunikationstechnologie, welches eine offene und herstellerübergreifende Kommunikations-Infrastruktur für den Einsatz in der Landwirtschaft bereitstellen soll.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</a:pPr>
            <a:endParaRPr lang="de-DE" sz="800" kern="0" dirty="0" smtClean="0">
              <a:latin typeface="+mn-lt"/>
              <a:cs typeface="+mn-cs"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de-DE" sz="2400" kern="0" dirty="0" smtClean="0">
                <a:latin typeface="+mn-lt"/>
                <a:cs typeface="+mn-cs"/>
              </a:rPr>
              <a:t>Vernetzung von Bordrechnern, Mobiltelefonen und Betriebs-</a:t>
            </a:r>
            <a:r>
              <a:rPr lang="de-DE" sz="2400" kern="0" dirty="0" err="1" smtClean="0">
                <a:latin typeface="+mn-lt"/>
                <a:cs typeface="+mn-cs"/>
              </a:rPr>
              <a:t>PC‘s</a:t>
            </a:r>
            <a:r>
              <a:rPr lang="de-DE" sz="2400" kern="0" dirty="0" smtClean="0">
                <a:latin typeface="+mn-lt"/>
                <a:cs typeface="+mn-cs"/>
              </a:rPr>
              <a:t>, um internetbasierte Dienste von Beratung und Handel in Anspruch zu nehmen.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de-DE" sz="800" kern="0" dirty="0" smtClean="0">
              <a:latin typeface="+mn-lt"/>
              <a:cs typeface="+mn-cs"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de-DE" sz="2400" kern="0" dirty="0" smtClean="0">
                <a:latin typeface="+mn-lt"/>
                <a:cs typeface="+mn-cs"/>
              </a:rPr>
              <a:t>So sind z.B. pflanzenbauliche Entscheidungshilfen, direkt am Feld über den Bordrechner oder das Handy nutzbar.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834063"/>
            <a:ext cx="21701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548248" y="6092825"/>
            <a:ext cx="64808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400" dirty="0" smtClean="0"/>
              <a:t>LU  Lohnunternehmen Service GmbH, </a:t>
            </a:r>
            <a:r>
              <a:rPr lang="de-DE" sz="1400" dirty="0" err="1"/>
              <a:t>Suthfeld</a:t>
            </a:r>
            <a:r>
              <a:rPr lang="de-DE" sz="1400" dirty="0"/>
              <a:t>-Riehe</a:t>
            </a:r>
          </a:p>
        </p:txBody>
      </p:sp>
    </p:spTree>
    <p:extLst>
      <p:ext uri="{BB962C8B-B14F-4D97-AF65-F5344CB8AC3E}">
        <p14:creationId xmlns:p14="http://schemas.microsoft.com/office/powerpoint/2010/main" xmlns="" val="59764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6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353425" cy="647700"/>
          </a:xfrm>
        </p:spPr>
        <p:txBody>
          <a:bodyPr/>
          <a:lstStyle/>
          <a:p>
            <a:r>
              <a:rPr lang="de-DE" sz="2000" smtClean="0"/>
              <a:t>In iGreen kooperieren 23 Partner unter Leitung des DFKI,</a:t>
            </a:r>
            <a:br>
              <a:rPr lang="de-DE" sz="2000" smtClean="0"/>
            </a:br>
            <a:r>
              <a:rPr lang="de-DE" sz="2000" smtClean="0"/>
              <a:t>gefördert durch das Bundesministerium für Bildung und Forschung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FCBD3D-E371-40CE-BA49-0991FAE786AC}" type="slidenum">
              <a:rPr lang="de-DE" smtClean="0">
                <a:latin typeface="Arial" charset="0"/>
              </a:rPr>
              <a:pPr/>
              <a:t>3</a:t>
            </a:fld>
            <a:endParaRPr lang="de-DE" smtClean="0">
              <a:latin typeface="Arial" charset="0"/>
            </a:endParaRPr>
          </a:p>
        </p:txBody>
      </p:sp>
      <p:grpSp>
        <p:nvGrpSpPr>
          <p:cNvPr id="2" name="Gruppieren 34"/>
          <p:cNvGrpSpPr>
            <a:grpSpLocks/>
          </p:cNvGrpSpPr>
          <p:nvPr/>
        </p:nvGrpSpPr>
        <p:grpSpPr bwMode="auto">
          <a:xfrm>
            <a:off x="1619250" y="1360488"/>
            <a:ext cx="5545138" cy="4535487"/>
            <a:chOff x="1619250" y="1360488"/>
            <a:chExt cx="5545038" cy="4536206"/>
          </a:xfrm>
        </p:grpSpPr>
        <p:sp>
          <p:nvSpPr>
            <p:cNvPr id="75" name="Textfeld 74"/>
            <p:cNvSpPr txBox="1"/>
            <p:nvPr/>
          </p:nvSpPr>
          <p:spPr>
            <a:xfrm>
              <a:off x="2479785" y="2459144"/>
              <a:ext cx="3909398" cy="3437550"/>
            </a:xfrm>
            <a:prstGeom prst="rect">
              <a:avLst/>
            </a:prstGeom>
            <a:noFill/>
            <a:ln w="0">
              <a:noFill/>
            </a:ln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de-DE" b="1" dirty="0">
                  <a:solidFill>
                    <a:srgbClr val="589A38"/>
                  </a:solidFill>
                  <a:latin typeface="Arial" pitchFamily="34" charset="0"/>
                </a:rPr>
                <a:t>Hersteller von Landtechnik</a:t>
              </a:r>
              <a:endParaRPr lang="de-DE" b="1" dirty="0">
                <a:solidFill>
                  <a:srgbClr val="589A38"/>
                </a:solidFill>
                <a:latin typeface="Arial" pitchFamily="34" charset="0"/>
              </a:endParaRPr>
            </a:p>
          </p:txBody>
        </p:sp>
        <p:pic>
          <p:nvPicPr>
            <p:cNvPr id="2077" name="Picture 4" descr="21-Rauch-Logo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80063" y="2212975"/>
              <a:ext cx="852487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6" descr="22-CCI-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513" y="1504950"/>
              <a:ext cx="1295400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2" descr="10-LOGO-W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83200" y="1647825"/>
              <a:ext cx="1081088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52" descr="14-JohnDeere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2863" y="1360488"/>
              <a:ext cx="71913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1" name="Picture 53" descr="15-Class-Logo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62163" y="2303463"/>
              <a:ext cx="9969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2" name="Picture 54" descr="17-Amazone-Logo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19250" y="1647825"/>
              <a:ext cx="481013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3" name="Picture 55" descr="16-Krone-Logo.gif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1688" y="1647825"/>
              <a:ext cx="1328737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4" name="Picture 56" descr="18-Grimme-Logo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16238" y="1863725"/>
              <a:ext cx="9906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5" name="Picture 57" descr="20-Lemken-Logo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7900" y="1431925"/>
              <a:ext cx="969963" cy="18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35"/>
          <p:cNvGrpSpPr>
            <a:grpSpLocks/>
          </p:cNvGrpSpPr>
          <p:nvPr/>
        </p:nvGrpSpPr>
        <p:grpSpPr bwMode="auto">
          <a:xfrm>
            <a:off x="3043238" y="2655888"/>
            <a:ext cx="5710237" cy="4013200"/>
            <a:chOff x="3043008" y="2655888"/>
            <a:chExt cx="5710467" cy="4013472"/>
          </a:xfrm>
        </p:grpSpPr>
        <p:pic>
          <p:nvPicPr>
            <p:cNvPr id="2067" name="Picture 6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150321" y="6040710"/>
              <a:ext cx="20859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feld 75"/>
            <p:cNvSpPr txBox="1"/>
            <p:nvPr/>
          </p:nvSpPr>
          <p:spPr>
            <a:xfrm rot="17610730">
              <a:off x="3003574" y="2739785"/>
              <a:ext cx="3121729" cy="3042862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984518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de-DE" b="1" dirty="0">
                  <a:solidFill>
                    <a:srgbClr val="A32B1B"/>
                  </a:solidFill>
                  <a:latin typeface="Arial" pitchFamily="34" charset="0"/>
                </a:rPr>
                <a:t>Landwirtschaftliche</a:t>
              </a:r>
              <a:r>
                <a:rPr lang="de-DE" b="1" dirty="0">
                  <a:solidFill>
                    <a:srgbClr val="A32B1B"/>
                  </a:solidFill>
                  <a:latin typeface="Arial" pitchFamily="34" charset="0"/>
                </a:rPr>
                <a:t/>
              </a:r>
              <a:br>
                <a:rPr lang="de-DE" b="1" dirty="0">
                  <a:solidFill>
                    <a:srgbClr val="A32B1B"/>
                  </a:solidFill>
                  <a:latin typeface="Arial" pitchFamily="34" charset="0"/>
                </a:rPr>
              </a:br>
              <a:r>
                <a:rPr lang="de-DE" b="1" dirty="0">
                  <a:solidFill>
                    <a:srgbClr val="A32B1B"/>
                  </a:solidFill>
                  <a:latin typeface="Arial" pitchFamily="34" charset="0"/>
                </a:rPr>
                <a:t> </a:t>
              </a:r>
              <a:r>
                <a:rPr lang="de-DE" b="1" dirty="0">
                  <a:solidFill>
                    <a:srgbClr val="A32B1B"/>
                  </a:solidFill>
                  <a:latin typeface="Arial" pitchFamily="34" charset="0"/>
                </a:rPr>
                <a:t>Anwendungen, Dienste, Beratung</a:t>
              </a:r>
              <a:endParaRPr lang="de-DE" b="1" dirty="0">
                <a:solidFill>
                  <a:srgbClr val="A32B1B"/>
                </a:solidFill>
                <a:latin typeface="Arial" pitchFamily="34" charset="0"/>
              </a:endParaRPr>
            </a:p>
          </p:txBody>
        </p:sp>
        <p:pic>
          <p:nvPicPr>
            <p:cNvPr id="2069" name="Picture 2" descr="05-ZEPP_Logo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00788" y="5680075"/>
              <a:ext cx="465137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0" name="Picture 2" descr="06-Logo_eV_farbi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019925" y="5392738"/>
              <a:ext cx="1384300" cy="56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3" descr="04-lgb_logo_farbe_unter_22cm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451725" y="3305175"/>
              <a:ext cx="1000125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2" descr="03-RLP_Logo_mit_DLR (Medium)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732588" y="2655888"/>
              <a:ext cx="966787" cy="60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58" descr="23-KTBL-Logo.gif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019925" y="387985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59" descr="24-lnrw-logo.png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451725" y="4313238"/>
              <a:ext cx="13017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60" descr="25-st-logo.png"/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875463" y="4672013"/>
              <a:ext cx="7651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33"/>
          <p:cNvGrpSpPr>
            <a:grpSpLocks/>
          </p:cNvGrpSpPr>
          <p:nvPr/>
        </p:nvGrpSpPr>
        <p:grpSpPr bwMode="auto">
          <a:xfrm>
            <a:off x="468313" y="2562225"/>
            <a:ext cx="5541962" cy="3987800"/>
            <a:chOff x="468313" y="2562907"/>
            <a:chExt cx="5541174" cy="3987118"/>
          </a:xfrm>
        </p:grpSpPr>
        <p:sp>
          <p:nvSpPr>
            <p:cNvPr id="77" name="Textfeld 76"/>
            <p:cNvSpPr txBox="1"/>
            <p:nvPr/>
          </p:nvSpPr>
          <p:spPr>
            <a:xfrm rot="4294063">
              <a:off x="2769877" y="2593730"/>
              <a:ext cx="3270433" cy="3208787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19625446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de-DE" b="1" dirty="0">
                  <a:solidFill>
                    <a:srgbClr val="3C6599"/>
                  </a:solidFill>
                  <a:latin typeface="Arial" pitchFamily="34" charset="0"/>
                </a:rPr>
                <a:t>IT</a:t>
              </a:r>
              <a:br>
                <a:rPr lang="de-DE" b="1" dirty="0">
                  <a:solidFill>
                    <a:srgbClr val="3C6599"/>
                  </a:solidFill>
                  <a:latin typeface="Arial" pitchFamily="34" charset="0"/>
                </a:rPr>
              </a:br>
              <a:r>
                <a:rPr lang="de-DE" b="1" dirty="0" err="1">
                  <a:solidFill>
                    <a:srgbClr val="3C6599"/>
                  </a:solidFill>
                  <a:latin typeface="Arial" pitchFamily="34" charset="0"/>
                </a:rPr>
                <a:t>Forshcung</a:t>
              </a:r>
              <a:r>
                <a:rPr lang="de-DE" b="1" dirty="0">
                  <a:solidFill>
                    <a:srgbClr val="3C6599"/>
                  </a:solidFill>
                  <a:latin typeface="Arial" pitchFamily="34" charset="0"/>
                </a:rPr>
                <a:t> &amp; Entwicklung</a:t>
              </a:r>
              <a:endParaRPr lang="de-DE" b="1" dirty="0">
                <a:solidFill>
                  <a:srgbClr val="3C6599"/>
                </a:solidFill>
                <a:latin typeface="Arial" pitchFamily="34" charset="0"/>
              </a:endParaRPr>
            </a:p>
          </p:txBody>
        </p:sp>
        <p:pic>
          <p:nvPicPr>
            <p:cNvPr id="2059" name="Picture 1" descr="SAP_Logo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835150" y="5895975"/>
              <a:ext cx="1006475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4" descr="01_DFKI_Schrift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68313" y="2996952"/>
              <a:ext cx="2016125" cy="404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Grafik 48" descr="tulogo.gif"/>
            <p:cNvPicPr>
              <a:picLocks noChangeAspect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916238" y="6256338"/>
              <a:ext cx="1079500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pieren 60"/>
            <p:cNvGrpSpPr>
              <a:grpSpLocks/>
            </p:cNvGrpSpPr>
            <p:nvPr/>
          </p:nvGrpSpPr>
          <p:grpSpPr bwMode="auto">
            <a:xfrm>
              <a:off x="468313" y="3736975"/>
              <a:ext cx="1619250" cy="701675"/>
              <a:chOff x="1027113" y="3927475"/>
              <a:chExt cx="1187450" cy="731838"/>
            </a:xfrm>
          </p:grpSpPr>
          <p:pic>
            <p:nvPicPr>
              <p:cNvPr id="2065" name="Picture 35" descr="logo-gross-farbe-600dpi"/>
              <p:cNvPicPr>
                <a:picLocks noChangeAspect="1" noChangeArrowheads="1"/>
              </p:cNvPicPr>
              <p:nvPr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27113" y="3927475"/>
                <a:ext cx="1187450" cy="731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6" name="Picture 36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1616075" y="3998913"/>
                <a:ext cx="274638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63" name="Picture 51" descr="13-SolutionsDirekt-Logo.jpg"/>
            <p:cNvPicPr>
              <a:picLocks noChangeAspect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187450" y="5392738"/>
              <a:ext cx="12112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9" descr="KITlogo_4c_frutiger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042988" y="4672013"/>
              <a:ext cx="1008062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36"/>
          <p:cNvGrpSpPr>
            <a:grpSpLocks/>
          </p:cNvGrpSpPr>
          <p:nvPr/>
        </p:nvGrpSpPr>
        <p:grpSpPr bwMode="auto">
          <a:xfrm>
            <a:off x="3361557" y="3141663"/>
            <a:ext cx="2146661" cy="2100262"/>
            <a:chOff x="3361804" y="3140968"/>
            <a:chExt cx="2146300" cy="2100759"/>
          </a:xfrm>
        </p:grpSpPr>
        <p:pic>
          <p:nvPicPr>
            <p:cNvPr id="2056" name="Picture 4" descr="bmbf_rgb_gef_m"/>
            <p:cNvPicPr>
              <a:picLocks noChangeAspect="1" noChangeArrowheads="1"/>
            </p:cNvPicPr>
            <p:nvPr/>
          </p:nvPicPr>
          <p:blipFill>
            <a:blip r:embed="rId27" cstate="print"/>
            <a:srcRect t="18854"/>
            <a:stretch>
              <a:fillRect/>
            </a:stretch>
          </p:blipFill>
          <p:spPr bwMode="auto">
            <a:xfrm>
              <a:off x="3361804" y="4005064"/>
              <a:ext cx="2146300" cy="12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7" name="Textfeld 60"/>
            <p:cNvSpPr txBox="1">
              <a:spLocks noChangeArrowheads="1"/>
            </p:cNvSpPr>
            <p:nvPr/>
          </p:nvSpPr>
          <p:spPr bwMode="auto">
            <a:xfrm>
              <a:off x="3596732" y="3140968"/>
              <a:ext cx="1763327" cy="1015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dirty="0"/>
                <a:t/>
              </a:r>
              <a:br>
                <a:rPr lang="de-DE" dirty="0"/>
              </a:br>
              <a:endParaRPr lang="de-DE" dirty="0"/>
            </a:p>
            <a:p>
              <a:pPr algn="ctr"/>
              <a:r>
                <a:rPr lang="de-DE" dirty="0"/>
                <a:t>gefördert vom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269999" y="412751"/>
            <a:ext cx="8569077" cy="855662"/>
          </a:xfrm>
        </p:spPr>
        <p:txBody>
          <a:bodyPr/>
          <a:lstStyle/>
          <a:p>
            <a:r>
              <a:rPr lang="de-DE" sz="2600" b="1" dirty="0" smtClean="0"/>
              <a:t>iGreen realisiert herstellerübergreifende Lösungen</a:t>
            </a:r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251520" y="3212976"/>
            <a:ext cx="8568952" cy="1978720"/>
          </a:xfrm>
        </p:spPr>
        <p:txBody>
          <a:bodyPr/>
          <a:lstStyle/>
          <a:p>
            <a:pPr>
              <a:buFontTx/>
              <a:buNone/>
            </a:pPr>
            <a:r>
              <a:rPr lang="de-DE" sz="2400" b="1" dirty="0" smtClean="0"/>
              <a:t>Ziele:</a:t>
            </a:r>
            <a:endParaRPr lang="de-DE" sz="2400" dirty="0" smtClean="0"/>
          </a:p>
          <a:p>
            <a:r>
              <a:rPr lang="de-DE" sz="2400" dirty="0" smtClean="0"/>
              <a:t>Herstellerübergreifender Datenaustausch</a:t>
            </a:r>
          </a:p>
          <a:p>
            <a:r>
              <a:rPr lang="de-DE" sz="2400" dirty="0" smtClean="0"/>
              <a:t>Unabhängige, offene Schnittstellen</a:t>
            </a:r>
          </a:p>
          <a:p>
            <a:r>
              <a:rPr lang="de-DE" sz="2400" dirty="0" smtClean="0"/>
              <a:t>Einsatz und Integration geeigneter Standards (ISOBUS, ISOXML)</a:t>
            </a:r>
          </a:p>
          <a:p>
            <a:r>
              <a:rPr lang="de-DE" sz="2400" dirty="0" smtClean="0"/>
              <a:t>Anschluss marktgängiger Lösungen anderer Anbieter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68413"/>
            <a:ext cx="19446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20938"/>
            <a:ext cx="16160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68413"/>
            <a:ext cx="13319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68413"/>
            <a:ext cx="1385887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20938"/>
            <a:ext cx="17367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0938"/>
            <a:ext cx="122396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71" t="1450" r="24246" b="65218"/>
          <a:stretch>
            <a:fillRect/>
          </a:stretch>
        </p:blipFill>
        <p:spPr bwMode="auto">
          <a:xfrm>
            <a:off x="900113" y="1268413"/>
            <a:ext cx="10509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188" y="5834063"/>
            <a:ext cx="21701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5"/>
          <p:cNvSpPr txBox="1">
            <a:spLocks noChangeArrowheads="1"/>
          </p:cNvSpPr>
          <p:nvPr/>
        </p:nvSpPr>
        <p:spPr bwMode="auto">
          <a:xfrm>
            <a:off x="2548248" y="6092825"/>
            <a:ext cx="64808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400" dirty="0" smtClean="0"/>
              <a:t>LU  Lohnunternehmen Service GmbH, </a:t>
            </a:r>
            <a:r>
              <a:rPr lang="de-DE" sz="1400" dirty="0" err="1"/>
              <a:t>Suthfeld</a:t>
            </a:r>
            <a:r>
              <a:rPr lang="de-DE" sz="1400" dirty="0"/>
              <a:t>-Riehe</a:t>
            </a:r>
          </a:p>
        </p:txBody>
      </p:sp>
    </p:spTree>
    <p:extLst>
      <p:ext uri="{BB962C8B-B14F-4D97-AF65-F5344CB8AC3E}">
        <p14:creationId xmlns:p14="http://schemas.microsoft.com/office/powerpoint/2010/main" xmlns="" val="25844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664"/>
            <a:ext cx="7942263" cy="711200"/>
          </a:xfrm>
        </p:spPr>
        <p:txBody>
          <a:bodyPr/>
          <a:lstStyle/>
          <a:p>
            <a:pPr eaLnBrk="1" hangingPunct="1"/>
            <a:r>
              <a:rPr lang="de-DE" sz="2800" b="1" dirty="0" smtClean="0"/>
              <a:t>iGreen begleitet die Abläufe im Pflanzenbau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7149" y="1484783"/>
            <a:ext cx="8784975" cy="460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spcAft>
                <a:spcPts val="1500"/>
              </a:spcAft>
              <a:buBlip>
                <a:blip r:embed="rId3"/>
              </a:buBlip>
            </a:pPr>
            <a:r>
              <a:rPr lang="de-DE" sz="2200" b="1" kern="0" dirty="0">
                <a:latin typeface="+mn-lt"/>
                <a:cs typeface="+mn-cs"/>
              </a:rPr>
              <a:t>Punktgenau den Schlag finden</a:t>
            </a:r>
            <a:r>
              <a:rPr lang="de-DE" sz="2200" b="1" kern="0" dirty="0" smtClean="0">
                <a:latin typeface="+mn-lt"/>
                <a:cs typeface="+mn-cs"/>
              </a:rPr>
              <a:t>: </a:t>
            </a:r>
            <a:r>
              <a:rPr lang="de-DE" sz="2200" kern="0" dirty="0" smtClean="0">
                <a:latin typeface="+mn-lt"/>
                <a:cs typeface="+mn-cs"/>
              </a:rPr>
              <a:t>Internet-basierte Technik ermöglicht es, die Maschine online mit einem Auftrag zu versehen und sie dann mit Hilfe von Geo-Daten zum Schlag zu navigieren</a:t>
            </a:r>
          </a:p>
          <a:p>
            <a:pPr marL="342900" indent="-342900">
              <a:spcBef>
                <a:spcPts val="0"/>
              </a:spcBef>
              <a:spcAft>
                <a:spcPts val="1500"/>
              </a:spcAft>
              <a:buBlip>
                <a:blip r:embed="rId3"/>
              </a:buBlip>
            </a:pPr>
            <a:r>
              <a:rPr lang="de-DE" sz="2200" b="1" kern="0" dirty="0" smtClean="0">
                <a:latin typeface="+mn-lt"/>
                <a:cs typeface="+mn-cs"/>
              </a:rPr>
              <a:t>Optimierte Logistikketten: </a:t>
            </a:r>
            <a:r>
              <a:rPr lang="de-DE" sz="2200" kern="0" dirty="0" smtClean="0">
                <a:latin typeface="+mn-lt"/>
                <a:cs typeface="+mn-cs"/>
              </a:rPr>
              <a:t>Einsatz </a:t>
            </a:r>
            <a:r>
              <a:rPr lang="de-DE" sz="2200" kern="0" dirty="0">
                <a:latin typeface="+mn-lt"/>
                <a:cs typeface="+mn-cs"/>
              </a:rPr>
              <a:t>von </a:t>
            </a:r>
            <a:r>
              <a:rPr lang="de-DE" sz="2200" kern="0" dirty="0" smtClean="0">
                <a:latin typeface="+mn-lt"/>
                <a:cs typeface="+mn-cs"/>
              </a:rPr>
              <a:t>Online-Dispositions-systemen </a:t>
            </a:r>
            <a:r>
              <a:rPr lang="de-DE" sz="2200" kern="0" dirty="0">
                <a:latin typeface="+mn-lt"/>
                <a:cs typeface="+mn-cs"/>
              </a:rPr>
              <a:t>ermöglicht LU die optimale Planung ihrer Logistikkette</a:t>
            </a:r>
            <a:endParaRPr lang="de-DE" sz="2200" b="1" kern="0" dirty="0">
              <a:latin typeface="+mn-lt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1500"/>
              </a:spcAft>
              <a:buBlip>
                <a:blip r:embed="rId3"/>
              </a:buBlip>
            </a:pPr>
            <a:r>
              <a:rPr lang="de-DE" sz="2200" b="1" kern="0" dirty="0" smtClean="0">
                <a:latin typeface="+mn-lt"/>
                <a:cs typeface="+mn-cs"/>
              </a:rPr>
              <a:t>Effiziente Dokumentation: </a:t>
            </a:r>
            <a:r>
              <a:rPr lang="de-DE" sz="2200" kern="0" dirty="0" smtClean="0">
                <a:latin typeface="+mn-lt"/>
                <a:cs typeface="+mn-cs"/>
              </a:rPr>
              <a:t>Wiederverwendbarkeit </a:t>
            </a:r>
            <a:r>
              <a:rPr lang="de-DE" sz="2200" kern="0" dirty="0">
                <a:latin typeface="+mn-lt"/>
                <a:cs typeface="+mn-cs"/>
              </a:rPr>
              <a:t>von Daten: vereinfachtes  Antragswesen, Nachweispflicht und </a:t>
            </a:r>
            <a:r>
              <a:rPr lang="de-DE" sz="2200" kern="0" dirty="0" smtClean="0">
                <a:latin typeface="+mn-lt"/>
                <a:cs typeface="+mn-cs"/>
              </a:rPr>
              <a:t>Rechungswesen</a:t>
            </a:r>
            <a:endParaRPr lang="de-DE" sz="2200" b="1" kern="0" dirty="0">
              <a:latin typeface="+mn-lt"/>
              <a:cs typeface="+mn-cs"/>
            </a:endParaRPr>
          </a:p>
          <a:p>
            <a:pPr marL="342900" indent="-342900">
              <a:spcBef>
                <a:spcPts val="0"/>
              </a:spcBef>
              <a:spcAft>
                <a:spcPts val="1500"/>
              </a:spcAft>
              <a:buBlip>
                <a:blip r:embed="rId3"/>
              </a:buBlip>
            </a:pPr>
            <a:r>
              <a:rPr lang="de-DE" sz="2200" b="1" kern="0" dirty="0" smtClean="0">
                <a:latin typeface="+mn-lt"/>
                <a:cs typeface="+mn-cs"/>
              </a:rPr>
              <a:t>Bessere Beratung: </a:t>
            </a:r>
            <a:r>
              <a:rPr lang="de-DE" sz="2200" kern="0" dirty="0">
                <a:latin typeface="+mn-lt"/>
                <a:cs typeface="+mn-cs"/>
              </a:rPr>
              <a:t>D</a:t>
            </a:r>
            <a:r>
              <a:rPr lang="de-DE" sz="2200" kern="0" dirty="0" smtClean="0">
                <a:latin typeface="+mn-lt"/>
                <a:cs typeface="+mn-cs"/>
              </a:rPr>
              <a:t>urch Aufbau einer Wissensbasis für Landwirt/LU mittels automatischer Erfassung georeferenzierter Daten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endParaRPr lang="de-DE" sz="1800" kern="0" dirty="0" smtClean="0">
              <a:latin typeface="+mn-lt"/>
              <a:cs typeface="+mn-cs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endParaRPr lang="de-DE" kern="0" dirty="0" smtClean="0">
              <a:latin typeface="+mn-lt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834063"/>
            <a:ext cx="21701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5"/>
          <p:cNvSpPr txBox="1">
            <a:spLocks noChangeArrowheads="1"/>
          </p:cNvSpPr>
          <p:nvPr/>
        </p:nvSpPr>
        <p:spPr bwMode="auto">
          <a:xfrm>
            <a:off x="2548248" y="6092825"/>
            <a:ext cx="64808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400" dirty="0" smtClean="0"/>
              <a:t>LU  Lohnunternehmen Service GmbH, </a:t>
            </a:r>
            <a:r>
              <a:rPr lang="de-DE" sz="1400" dirty="0" err="1"/>
              <a:t>Suthfeld</a:t>
            </a:r>
            <a:r>
              <a:rPr lang="de-DE" sz="1400" dirty="0"/>
              <a:t>-Riehe</a:t>
            </a:r>
          </a:p>
        </p:txBody>
      </p:sp>
    </p:spTree>
    <p:extLst>
      <p:ext uri="{BB962C8B-B14F-4D97-AF65-F5344CB8AC3E}">
        <p14:creationId xmlns:p14="http://schemas.microsoft.com/office/powerpoint/2010/main" xmlns="" val="59764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688"/>
            <a:ext cx="7942263" cy="711200"/>
          </a:xfrm>
        </p:spPr>
        <p:txBody>
          <a:bodyPr/>
          <a:lstStyle/>
          <a:p>
            <a:pPr lvl="0"/>
            <a:r>
              <a:rPr lang="de-DE" sz="2800" b="1" dirty="0"/>
              <a:t>Offene </a:t>
            </a:r>
            <a:r>
              <a:rPr lang="de-DE" sz="2800" b="1" dirty="0" err="1"/>
              <a:t>Kommunikations</a:t>
            </a:r>
            <a:r>
              <a:rPr lang="de-DE" sz="2800" b="1" dirty="0"/>
              <a:t> - Infrastruktur für alle Beteiligten im Agrarbereich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80474" cy="489585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2400" dirty="0" smtClean="0"/>
              <a:t>Mit der </a:t>
            </a:r>
            <a:r>
              <a:rPr lang="de-DE" sz="2400" dirty="0" err="1" smtClean="0"/>
              <a:t>iGreen</a:t>
            </a:r>
            <a:r>
              <a:rPr lang="de-DE" sz="2400" dirty="0" smtClean="0"/>
              <a:t> Roadshow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 smtClean="0"/>
              <a:t>    der LU Service GmbH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 smtClean="0"/>
              <a:t>    </a:t>
            </a:r>
            <a:r>
              <a:rPr lang="de-DE" sz="2400" dirty="0"/>
              <a:t>werden die Möglichkeiten 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400" dirty="0"/>
              <a:t>    </a:t>
            </a:r>
            <a:r>
              <a:rPr lang="de-DE" sz="2400" dirty="0" smtClean="0"/>
              <a:t>von </a:t>
            </a:r>
            <a:r>
              <a:rPr lang="de-DE" sz="2400" dirty="0"/>
              <a:t>iGreen getestet und </a:t>
            </a:r>
            <a:endParaRPr lang="de-DE" sz="24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400" dirty="0"/>
              <a:t> </a:t>
            </a:r>
            <a:r>
              <a:rPr lang="de-DE" sz="2400" dirty="0" smtClean="0"/>
              <a:t>   optimiert.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67132" y="3198785"/>
            <a:ext cx="4161691" cy="2767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30989" y="1412776"/>
            <a:ext cx="4513011" cy="3000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966"/>
          <a:stretch/>
        </p:blipFill>
        <p:spPr bwMode="auto">
          <a:xfrm>
            <a:off x="632012" y="5829885"/>
            <a:ext cx="1766169" cy="90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5"/>
          <p:cNvSpPr txBox="1">
            <a:spLocks noChangeArrowheads="1"/>
          </p:cNvSpPr>
          <p:nvPr/>
        </p:nvSpPr>
        <p:spPr bwMode="auto">
          <a:xfrm>
            <a:off x="2548248" y="6092825"/>
            <a:ext cx="64808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400" dirty="0" smtClean="0"/>
              <a:t>LU  Lohnunternehmen Service GmbH, </a:t>
            </a:r>
            <a:r>
              <a:rPr lang="de-DE" sz="1400" dirty="0" err="1"/>
              <a:t>Suthfeld</a:t>
            </a:r>
            <a:r>
              <a:rPr lang="de-DE" sz="1400" dirty="0"/>
              <a:t>-Riehe</a:t>
            </a:r>
          </a:p>
        </p:txBody>
      </p:sp>
    </p:spTree>
    <p:extLst>
      <p:ext uri="{BB962C8B-B14F-4D97-AF65-F5344CB8AC3E}">
        <p14:creationId xmlns:p14="http://schemas.microsoft.com/office/powerpoint/2010/main" xmlns="" val="22936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831016-2883-4513-BCD2-5905D137FED4}" type="slidenum">
              <a:rPr lang="de-DE" smtClean="0"/>
              <a:pPr>
                <a:defRPr/>
              </a:pPr>
              <a:t>7</a:t>
            </a:fld>
            <a:endParaRPr lang="de-DE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0868" y="476672"/>
            <a:ext cx="7942263" cy="711200"/>
          </a:xfrm>
        </p:spPr>
        <p:txBody>
          <a:bodyPr/>
          <a:lstStyle/>
          <a:p>
            <a:pPr eaLnBrk="1" hangingPunct="1"/>
            <a:r>
              <a:rPr lang="de-DE" sz="2800" b="1" dirty="0" smtClean="0"/>
              <a:t>Ziel der Roadshow - Einsätze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834063"/>
            <a:ext cx="21701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7504" y="1052736"/>
            <a:ext cx="4176464" cy="193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de-DE" sz="2400" dirty="0"/>
              <a:t>Die </a:t>
            </a:r>
            <a:r>
              <a:rPr lang="de-DE" sz="2400" dirty="0" smtClean="0"/>
              <a:t>Projektidee im Praxis-einsatz </a:t>
            </a:r>
            <a:r>
              <a:rPr lang="de-DE" sz="2400" dirty="0"/>
              <a:t>vorstellen und </a:t>
            </a:r>
            <a:r>
              <a:rPr lang="de-DE" sz="2400" dirty="0" smtClean="0"/>
              <a:t>vom Endanwender </a:t>
            </a:r>
            <a:r>
              <a:rPr lang="de-DE" sz="2400" dirty="0" err="1" smtClean="0"/>
              <a:t>kon</a:t>
            </a:r>
            <a:r>
              <a:rPr lang="de-DE" sz="2400" dirty="0" smtClean="0"/>
              <a:t>-struktives Feedback einholen</a:t>
            </a:r>
            <a:r>
              <a:rPr lang="de-DE" sz="2400" dirty="0"/>
              <a:t>!</a:t>
            </a:r>
            <a:endParaRPr kumimoji="0" lang="de-DE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5" t="18756" r="6436"/>
          <a:stretch/>
        </p:blipFill>
        <p:spPr bwMode="auto">
          <a:xfrm>
            <a:off x="251519" y="2805654"/>
            <a:ext cx="5940587" cy="3020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0" t="8393" r="7236" b="7781"/>
          <a:stretch/>
        </p:blipFill>
        <p:spPr bwMode="auto">
          <a:xfrm>
            <a:off x="4139952" y="836712"/>
            <a:ext cx="4701895" cy="2961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5"/>
          <p:cNvSpPr txBox="1">
            <a:spLocks noChangeArrowheads="1"/>
          </p:cNvSpPr>
          <p:nvPr/>
        </p:nvSpPr>
        <p:spPr bwMode="auto">
          <a:xfrm>
            <a:off x="2548248" y="6092825"/>
            <a:ext cx="64808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400" dirty="0" smtClean="0"/>
              <a:t>LU  Lohnunternehmen Service GmbH, </a:t>
            </a:r>
            <a:r>
              <a:rPr lang="de-DE" sz="1400" dirty="0" err="1"/>
              <a:t>Suthfeld</a:t>
            </a:r>
            <a:r>
              <a:rPr lang="de-DE" sz="1400" dirty="0"/>
              <a:t>-Riehe</a:t>
            </a:r>
          </a:p>
        </p:txBody>
      </p:sp>
    </p:spTree>
    <p:extLst>
      <p:ext uri="{BB962C8B-B14F-4D97-AF65-F5344CB8AC3E}">
        <p14:creationId xmlns:p14="http://schemas.microsoft.com/office/powerpoint/2010/main" xmlns="" val="13252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834063"/>
            <a:ext cx="21701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831016-2883-4513-BCD2-5905D137FED4}" type="slidenum">
              <a:rPr lang="de-DE" smtClean="0"/>
              <a:pPr>
                <a:defRPr/>
              </a:pPr>
              <a:t>8</a:t>
            </a:fld>
            <a:endParaRPr lang="de-DE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8280920" cy="711200"/>
          </a:xfrm>
        </p:spPr>
        <p:txBody>
          <a:bodyPr/>
          <a:lstStyle/>
          <a:p>
            <a:pPr eaLnBrk="1" hangingPunct="1"/>
            <a:r>
              <a:rPr lang="de-DE" sz="2800" b="1" dirty="0" smtClean="0"/>
              <a:t>Aktueller Stand des Projektes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b="1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4894" y="1340768"/>
            <a:ext cx="4225098" cy="215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de-DE" sz="2400" dirty="0" smtClean="0"/>
              <a:t>Die </a:t>
            </a:r>
            <a:r>
              <a:rPr lang="de-DE" sz="2400" dirty="0" err="1" smtClean="0"/>
              <a:t>GeoTools</a:t>
            </a:r>
            <a:r>
              <a:rPr lang="de-DE" sz="2400" dirty="0" smtClean="0"/>
              <a:t> (GeoEditor &amp; GeoFormular) des IIS haben nicht nur bei der Roadshow ihren Nutzen erwiesen, sondern sind auch bei den Tests der Hersteller unentbehrlich.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4895" y="4293096"/>
            <a:ext cx="8689719" cy="193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de-DE" sz="2400" kern="0" dirty="0"/>
              <a:t>Eine Anbindung der Waage bei </a:t>
            </a:r>
            <a:r>
              <a:rPr lang="de-DE" sz="2400" kern="0" dirty="0" smtClean="0"/>
              <a:t>der </a:t>
            </a:r>
            <a:r>
              <a:rPr lang="de-DE" sz="2400" kern="0" dirty="0"/>
              <a:t>Biomasselogistik wurde prototypisch </a:t>
            </a:r>
            <a:r>
              <a:rPr lang="de-DE" sz="2400" kern="0" dirty="0" smtClean="0"/>
              <a:t>umgesetzt, so lassen sich Nettogewichte automatisch den gehäckselten Flächen zuordnen. Außerdem ist eine Kalibrierung des Häckslers möglich.</a:t>
            </a:r>
            <a:endParaRPr lang="de-DE" sz="2400" kern="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3912" y="1268760"/>
            <a:ext cx="436070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feld 5"/>
          <p:cNvSpPr txBox="1">
            <a:spLocks noChangeArrowheads="1"/>
          </p:cNvSpPr>
          <p:nvPr/>
        </p:nvSpPr>
        <p:spPr bwMode="auto">
          <a:xfrm>
            <a:off x="2548248" y="6092825"/>
            <a:ext cx="64808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400" dirty="0" smtClean="0"/>
              <a:t>LU  Lohnunternehmen Service GmbH, </a:t>
            </a:r>
            <a:r>
              <a:rPr lang="de-DE" sz="1400" dirty="0" err="1"/>
              <a:t>Suthfeld</a:t>
            </a:r>
            <a:r>
              <a:rPr lang="de-DE" sz="1400" dirty="0"/>
              <a:t>-Riehe</a:t>
            </a:r>
          </a:p>
        </p:txBody>
      </p:sp>
    </p:spTree>
    <p:extLst>
      <p:ext uri="{BB962C8B-B14F-4D97-AF65-F5344CB8AC3E}">
        <p14:creationId xmlns:p14="http://schemas.microsoft.com/office/powerpoint/2010/main" xmlns="" val="10288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0868" y="332656"/>
            <a:ext cx="7942263" cy="855216"/>
          </a:xfrm>
        </p:spPr>
        <p:txBody>
          <a:bodyPr/>
          <a:lstStyle/>
          <a:p>
            <a:pPr eaLnBrk="1" hangingPunct="1"/>
            <a:r>
              <a:rPr lang="de-DE" sz="2800" b="1" dirty="0" smtClean="0"/>
              <a:t>Fazit I – Vorteile für den LU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65728" y="1055547"/>
            <a:ext cx="8770767" cy="511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endParaRPr lang="de-DE" sz="8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</a:pPr>
            <a:r>
              <a:rPr lang="de-DE" sz="2400" b="1" kern="0" dirty="0" smtClean="0">
                <a:solidFill>
                  <a:srgbClr val="000000"/>
                </a:solidFill>
                <a:latin typeface="Arial"/>
              </a:rPr>
              <a:t>Herstellerübergreifende Infrastruktur: </a:t>
            </a:r>
            <a:br>
              <a:rPr lang="de-DE" sz="2400" b="1" kern="0" dirty="0" smtClean="0">
                <a:solidFill>
                  <a:srgbClr val="000000"/>
                </a:solidFill>
                <a:latin typeface="Arial"/>
              </a:rPr>
            </a:br>
            <a:r>
              <a:rPr lang="de-DE" sz="2400" kern="0" dirty="0" smtClean="0">
                <a:solidFill>
                  <a:srgbClr val="000000"/>
                </a:solidFill>
                <a:latin typeface="Arial"/>
              </a:rPr>
              <a:t>Keine Zwangsverheiratung mit einer Marke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de-DE" sz="2400" b="1" kern="0" dirty="0" smtClean="0">
                <a:solidFill>
                  <a:srgbClr val="000000"/>
                </a:solidFill>
                <a:latin typeface="Arial"/>
              </a:rPr>
              <a:t>Zeitersparnis</a:t>
            </a:r>
            <a:r>
              <a:rPr lang="de-DE" sz="2400" b="1" kern="0" dirty="0">
                <a:solidFill>
                  <a:srgbClr val="000000"/>
                </a:solidFill>
                <a:latin typeface="Arial"/>
              </a:rPr>
              <a:t>:</a:t>
            </a:r>
            <a:r>
              <a:rPr lang="de-DE" sz="2400" kern="0" dirty="0">
                <a:solidFill>
                  <a:srgbClr val="000000"/>
                </a:solidFill>
                <a:latin typeface="Arial"/>
              </a:rPr>
              <a:t> LU findet die Lage </a:t>
            </a:r>
            <a:r>
              <a:rPr lang="de-DE" sz="2400" kern="0" dirty="0" smtClean="0">
                <a:solidFill>
                  <a:srgbClr val="000000"/>
                </a:solidFill>
                <a:latin typeface="Arial"/>
              </a:rPr>
              <a:t>des </a:t>
            </a:r>
            <a:r>
              <a:rPr lang="de-DE" sz="2400" kern="0" dirty="0">
                <a:solidFill>
                  <a:srgbClr val="000000"/>
                </a:solidFill>
                <a:latin typeface="Arial"/>
              </a:rPr>
              <a:t>Schlages automatisch </a:t>
            </a:r>
            <a:endParaRPr lang="de-DE" sz="24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</a:pPr>
            <a:r>
              <a:rPr lang="de-DE" sz="2400" b="1" kern="0" dirty="0" smtClean="0">
                <a:solidFill>
                  <a:srgbClr val="000000"/>
                </a:solidFill>
                <a:latin typeface="Arial"/>
              </a:rPr>
              <a:t>Weniger Papier: </a:t>
            </a:r>
            <a:r>
              <a:rPr lang="de-DE" sz="2400" kern="0" dirty="0" smtClean="0">
                <a:solidFill>
                  <a:srgbClr val="000000"/>
                </a:solidFill>
                <a:latin typeface="Arial"/>
              </a:rPr>
              <a:t>Online-Datenübermittlung an FMIS des LU spart Papier und Arbeitszeit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</a:pPr>
            <a:r>
              <a:rPr lang="de-DE" sz="2400" b="1" kern="0" dirty="0" smtClean="0">
                <a:solidFill>
                  <a:srgbClr val="000000"/>
                </a:solidFill>
                <a:latin typeface="Arial"/>
              </a:rPr>
              <a:t>Weniger Telefonate: </a:t>
            </a:r>
            <a:r>
              <a:rPr lang="de-DE" sz="2400" kern="0" dirty="0" smtClean="0">
                <a:solidFill>
                  <a:srgbClr val="000000"/>
                </a:solidFill>
                <a:latin typeface="Arial"/>
              </a:rPr>
              <a:t>Automatische Navigation zu den Schlägen spart zeitraubende Telefonate – gerade in der Häckselkette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</a:pPr>
            <a:r>
              <a:rPr lang="de-DE" sz="2400" b="1" kern="0" dirty="0" smtClean="0">
                <a:solidFill>
                  <a:srgbClr val="000000"/>
                </a:solidFill>
                <a:latin typeface="Arial"/>
              </a:rPr>
              <a:t>Fehlerfrei:</a:t>
            </a:r>
            <a:r>
              <a:rPr lang="de-DE" sz="2400" kern="0" dirty="0" smtClean="0">
                <a:solidFill>
                  <a:srgbClr val="000000"/>
                </a:solidFill>
                <a:latin typeface="Arial"/>
              </a:rPr>
              <a:t> Online-Übermittlung löst Zettelwirtschaft ab und </a:t>
            </a:r>
            <a:r>
              <a:rPr lang="de-DE" sz="2400" kern="0" dirty="0" err="1" smtClean="0">
                <a:solidFill>
                  <a:srgbClr val="000000"/>
                </a:solidFill>
                <a:latin typeface="Arial"/>
              </a:rPr>
              <a:t>händische</a:t>
            </a:r>
            <a:r>
              <a:rPr lang="de-DE" sz="2400" kern="0" dirty="0" smtClean="0">
                <a:solidFill>
                  <a:srgbClr val="000000"/>
                </a:solidFill>
                <a:latin typeface="Arial"/>
              </a:rPr>
              <a:t> Übertragungsfehler werden reduziert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</a:pPr>
            <a:endParaRPr lang="de-DE" sz="24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</a:pPr>
            <a:endParaRPr lang="de-DE" sz="2200" kern="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</a:pPr>
            <a:endParaRPr lang="de-DE" sz="1200" kern="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e-DE" sz="1200" kern="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</a:pPr>
            <a:endParaRPr lang="de-DE" sz="24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834063"/>
            <a:ext cx="21701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548248" y="6092825"/>
            <a:ext cx="64808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400" dirty="0" smtClean="0"/>
              <a:t>LU  Lohnunternehmen Service GmbH, </a:t>
            </a:r>
            <a:r>
              <a:rPr lang="de-DE" sz="1400" dirty="0" err="1"/>
              <a:t>Suthfeld</a:t>
            </a:r>
            <a:r>
              <a:rPr lang="de-DE" sz="1400" dirty="0"/>
              <a:t>-Riehe</a:t>
            </a:r>
          </a:p>
        </p:txBody>
      </p:sp>
    </p:spTree>
    <p:extLst>
      <p:ext uri="{BB962C8B-B14F-4D97-AF65-F5344CB8AC3E}">
        <p14:creationId xmlns:p14="http://schemas.microsoft.com/office/powerpoint/2010/main" xmlns="" val="410169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Green_Folien_Vorlage_101118">
  <a:themeElements>
    <a:clrScheme name="i-Green_29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-Green_29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-Green_29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iGreen_Folien_Vorlage_101118</Template>
  <TotalTime>0</TotalTime>
  <Words>611</Words>
  <Application>Microsoft Office PowerPoint</Application>
  <PresentationFormat>Bildschirmpräsentation (4:3)</PresentationFormat>
  <Paragraphs>100</Paragraphs>
  <Slides>10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iGreen_Folien_Vorlage_101118</vt:lpstr>
      <vt:lpstr>Folie 1</vt:lpstr>
      <vt:lpstr>Was ist iGreen?</vt:lpstr>
      <vt:lpstr>In iGreen kooperieren 23 Partner unter Leitung des DFKI, gefördert durch das Bundesministerium für Bildung und Forschung</vt:lpstr>
      <vt:lpstr>iGreen realisiert herstellerübergreifende Lösungen</vt:lpstr>
      <vt:lpstr>iGreen begleitet die Abläufe im Pflanzenbau</vt:lpstr>
      <vt:lpstr>Offene Kommunikations - Infrastruktur für alle Beteiligten im Agrarbereich</vt:lpstr>
      <vt:lpstr>Ziel der Roadshow - Einsätze</vt:lpstr>
      <vt:lpstr>Aktueller Stand des Projektes </vt:lpstr>
      <vt:lpstr>Fazit I – Vorteile für den LU </vt:lpstr>
      <vt:lpstr>Fazit  II – Vorteile für den LU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des Vortrags</dc:title>
  <dc:creator>junker</dc:creator>
  <cp:lastModifiedBy>bernardi</cp:lastModifiedBy>
  <cp:revision>239</cp:revision>
  <cp:lastPrinted>2011-10-05T11:59:34Z</cp:lastPrinted>
  <dcterms:created xsi:type="dcterms:W3CDTF">2010-11-18T08:17:10Z</dcterms:created>
  <dcterms:modified xsi:type="dcterms:W3CDTF">2013-04-09T08:48:36Z</dcterms:modified>
</cp:coreProperties>
</file>